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7"/>
  </p:notesMasterIdLst>
  <p:sldIdLst>
    <p:sldId id="256" r:id="rId2"/>
    <p:sldId id="290" r:id="rId3"/>
    <p:sldId id="291" r:id="rId4"/>
    <p:sldId id="258" r:id="rId5"/>
    <p:sldId id="292" r:id="rId6"/>
    <p:sldId id="273" r:id="rId7"/>
    <p:sldId id="276" r:id="rId8"/>
    <p:sldId id="274" r:id="rId9"/>
    <p:sldId id="284" r:id="rId10"/>
    <p:sldId id="286" r:id="rId11"/>
    <p:sldId id="287" r:id="rId12"/>
    <p:sldId id="267" r:id="rId13"/>
    <p:sldId id="261" r:id="rId14"/>
    <p:sldId id="289" r:id="rId15"/>
    <p:sldId id="277" r:id="rId16"/>
    <p:sldId id="293" r:id="rId17"/>
    <p:sldId id="278" r:id="rId18"/>
    <p:sldId id="279" r:id="rId19"/>
    <p:sldId id="280" r:id="rId20"/>
    <p:sldId id="285" r:id="rId21"/>
    <p:sldId id="268" r:id="rId22"/>
    <p:sldId id="294" r:id="rId23"/>
    <p:sldId id="295" r:id="rId24"/>
    <p:sldId id="296" r:id="rId25"/>
    <p:sldId id="29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67" autoAdjust="0"/>
    <p:restoredTop sz="86377" autoAdjust="0"/>
  </p:normalViewPr>
  <p:slideViewPr>
    <p:cSldViewPr>
      <p:cViewPr varScale="1">
        <p:scale>
          <a:sx n="78" d="100"/>
          <a:sy n="78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B5D90-F082-4571-963A-B5648D2A4427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56E0D-98F5-4D75-A8B7-4A56C2F574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163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56E0D-98F5-4D75-A8B7-4A56C2F5741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93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56E0D-98F5-4D75-A8B7-4A56C2F5741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56E0D-98F5-4D75-A8B7-4A56C2F5741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998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6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7026A-18A2-4C9C-8EAF-C545B5F8125E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E80ED-2A8E-4666-880C-13BD105FA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43edu.ru/upload/iblock/165/prikaz107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576" y="1844824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приемной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бюджетном  общеобразовательном учреждении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«Средняя общеобразовательная школа с углубленным изучением отдельных предметов №32»  города Кирова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2023  году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Киров, 2023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fsd.multiurok.ru/html/2020/10/22/s_5f91d4658dc0b/154555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4365104"/>
            <a:ext cx="4752528" cy="2504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ds05.infourok.ru/uploads/ex/00c6/00009d05-5fcaa9ba/hello_html_m5d679f1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067" y="4425141"/>
            <a:ext cx="3218136" cy="2384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219040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8420" y="316101"/>
            <a:ext cx="7307161" cy="48279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Копии документов, подтверждающих право первоочередного приема на обучение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4771910"/>
              </p:ext>
            </p:extLst>
          </p:nvPr>
        </p:nvGraphicFramePr>
        <p:xfrm>
          <a:off x="214282" y="1143554"/>
          <a:ext cx="8715436" cy="5337683"/>
        </p:xfrm>
        <a:graphic>
          <a:graphicData uri="http://schemas.openxmlformats.org/drawingml/2006/table">
            <a:tbl>
              <a:tblPr firstRow="1" firstCol="1" bandRow="1"/>
              <a:tblGrid>
                <a:gridCol w="5899499">
                  <a:extLst>
                    <a:ext uri="{9D8B030D-6E8A-4147-A177-3AD203B41FA5}">
                      <a16:colId xmlns:a16="http://schemas.microsoft.com/office/drawing/2014/main" xmlns="" val="2538235294"/>
                    </a:ext>
                  </a:extLst>
                </a:gridCol>
                <a:gridCol w="2815937">
                  <a:extLst>
                    <a:ext uri="{9D8B030D-6E8A-4147-A177-3AD203B41FA5}">
                      <a16:colId xmlns:a16="http://schemas.microsoft.com/office/drawing/2014/main" xmlns="" val="1009481284"/>
                    </a:ext>
                  </a:extLst>
                </a:gridCol>
              </a:tblGrid>
              <a:tr h="3110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Сотрудники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 специальные звания и проходят службу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полиции;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войсках национальной гвардии РФ;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учреждениях и органах уголовно-исполнительной системы;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органах принудительного исполнения РФ;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федеральной противопожарной службе Государственной противопожарной службы;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таможенных органах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служебное удостоверение или справка о прохождении службы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8922989"/>
                  </a:ext>
                </a:extLst>
              </a:tr>
              <a:tr h="18661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Военнослужащие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проходят военную службу в Вооруженных Силах Российской Федерации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призыву или контракту;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 Российской Федерации, призванные на военную службу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мобилизации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(Указ Президента РФ от 21.09.2022 №647 «Об объявлении частичной мобилизации в Российской Федерации)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о прохождении военной службы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3564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921780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2267364"/>
              </p:ext>
            </p:extLst>
          </p:nvPr>
        </p:nvGraphicFramePr>
        <p:xfrm>
          <a:off x="214282" y="0"/>
          <a:ext cx="8715436" cy="6802163"/>
        </p:xfrm>
        <a:graphic>
          <a:graphicData uri="http://schemas.openxmlformats.org/drawingml/2006/table">
            <a:tbl>
              <a:tblPr firstRow="1" firstCol="1" bandRow="1"/>
              <a:tblGrid>
                <a:gridCol w="5899500">
                  <a:extLst>
                    <a:ext uri="{9D8B030D-6E8A-4147-A177-3AD203B41FA5}">
                      <a16:colId xmlns:a16="http://schemas.microsoft.com/office/drawing/2014/main" xmlns="" val="2087901030"/>
                    </a:ext>
                  </a:extLst>
                </a:gridCol>
                <a:gridCol w="2815936">
                  <a:extLst>
                    <a:ext uri="{9D8B030D-6E8A-4147-A177-3AD203B41FA5}">
                      <a16:colId xmlns:a16="http://schemas.microsoft.com/office/drawing/2014/main" xmlns="" val="2644611353"/>
                    </a:ext>
                  </a:extLst>
                </a:gridCol>
              </a:tblGrid>
              <a:tr h="44303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11 Закона Кировской области от 14.10.2013 № 320-ЗО «Об образовании в Кировской области» </a:t>
                      </a:r>
                    </a:p>
                  </a:txBody>
                  <a:tcPr marL="45542" marR="45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1749295"/>
                  </a:ext>
                </a:extLst>
              </a:tr>
              <a:tr h="3892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работники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областных государственных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медицинских организаций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оказывающих (участвующих в оказании) первичную медико-санитарную помощь, скорую, в том числе скорую специализированную, медицинскую помощь;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542" marR="45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с места работы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(наименование медицинской организации;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занимаемой должности работника;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деятельности, которую осуществляет работник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оказывает (участвует в оказании) первичной медико-санитарной помощи, скорой, в том числе скорой специализированной, медицинской помощ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42" marR="45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0009678"/>
                  </a:ext>
                </a:extLst>
              </a:tr>
              <a:tr h="21345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 работники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областных государственных и муниципальных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образовательных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</a:t>
                      </a:r>
                      <a:endParaRPr lang="ru-RU" sz="1800" dirty="0" smtClean="0">
                        <a:solidFill>
                          <a:srgbClr val="8064A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Правительства РФ от 21.02.2022 № 225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42" marR="45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с места работы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(наименование образовательной организации,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занимаемой должности работника)</a:t>
                      </a:r>
                    </a:p>
                  </a:txBody>
                  <a:tcPr marL="45542" marR="45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4486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53018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Информация на информационном стенде и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официальном сайте школы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(п.16 Порядка)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925144"/>
          </a:xfrm>
        </p:spPr>
        <p:txBody>
          <a:bodyPr>
            <a:normAutofit/>
          </a:bodyPr>
          <a:lstStyle/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распорядительный акт о закрепленной территории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заявления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приеме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общеобразовательную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организацию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о количестве мест в 1-х классах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о наличии свободных мест для приема детей, не проживающих на территориях, за которыми закреплены общеобразовательные организации 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 позднее 05 июля текущего года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60811851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Сроки начала приема заявлений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31.03.2023 с 9.00 час.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в общеобразовательные организации, расположенные на территории г. Кирова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20 по 29 марта 2023 года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тестовой апробации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электронного сервиса по зачислению детей в 1 класс </a:t>
            </a:r>
          </a:p>
        </p:txBody>
      </p:sp>
    </p:spTree>
    <p:extLst>
      <p:ext uri="{BB962C8B-B14F-4D97-AF65-F5344CB8AC3E}">
        <p14:creationId xmlns="" xmlns:p14="http://schemas.microsoft.com/office/powerpoint/2010/main" val="202242331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Очередность приема 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вторую волну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прожиающих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на закрепленной территории)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Дети, имеющие право преимущественного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приема (братья, сестры)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Дети, имеющие право на первоочередной порядок предоставления мест (медицинские и педагогические работники)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.Дети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проживающие на территории, за которой закреплена образовательная организация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Документы на официальном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сайте образовательной организации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(п. 20 Порядка)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 о месте нахождения учреждения, контактных телефонах и адресах электронной почты учреждения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копии устава учреждения, лицензии на осуществление образовательной деятельности (выписки из реестра лицензий на осуществление образовательной деятельности), свидетельства о государственной аккредитации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 о реализуемых общеобразовательных программах, другие документы, регламентирующими организацию и осуществление образовательной деятельности, права и обязанности обучающихся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акты, регламентирующие правила приема на обучение в учреждение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 о количестве вакантных мест для приема (перевода) обучающихся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инструкция по работе с сервисом приема электронных заявлений в первый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 в п.23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indent="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Заявление о приеме на обучение и документы для приема на обучение, указанные в пункте 26 Порядка, подаются одним из следующих способов: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электронной форме посредством ЕПГУ;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использованием функционала (сервисов) региональных государственных информационных систем субъектов Российской Федерации (ЕРИСО КО), созданных органами государственной власти субъектов Российской Федерации (при наличии), интегрированных с ЕПГУ;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операторов почтовой связи общего пользования заказным письмом с уведомлением о вручении;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 в общеобразовательную организацию.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68443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Заявление от родителей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(законных представителей)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(п. 24 Порядка)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98317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800" dirty="0" smtClean="0"/>
              <a:t>	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 заявлении указываются следующие сведения: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фамилия, имя, отчество (при наличии) ребенка или поступающего;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дата рождения ребенка или поступающего;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адрес места жительства и (или) адрес места пребывания ребенка или поступающего;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фамилия, имя, отчество (при наличии) родителя(ей) (законного(</a:t>
            </a:r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) представителя(ей) ребенка;</a:t>
            </a:r>
          </a:p>
          <a:p>
            <a:pPr>
              <a:buNone/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адрес места жительства и (или) адрес места пребывания родителя(ей) (законного(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 представителя(ей) ребенка;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адрес(а) электронной почты, номер(а) телефона(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 (при наличии) родителя(ей) (законного(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 представителя(ей) ребенка или поступающего;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о наличии права внеочередного, первоочередного или преимущественного приема;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о потребности ребенка или поступающего в обучении по адаптированной образовательной программе в соответствии с заключением ПМПК  (при наличии) или инвалида (ребенка-инвалида) в соответствии с индивидуальной программой реабилитации;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согласие родителя(ей) (законного(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 представителя(ей) ребенка на обучение ребенка по адаптированной образовательной программе (в случае необходимости обучения ребенка по адаптированной образовательной программе);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 образования (в случае получения образования на родном языке из числа языков народов Российской Федерации или на иностранном языке);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родной язык из числа языков народов Российской Федерации (в случае реализации права на изучение родного языка из числа языков народов Российской Федерации, в том числе русского языка как родного языка);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 ознакомления родителя(ей) (законного(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представителя(ей) ребенка или поступающего с Уставом, с лицензией на осуществление образовательной деятельности, со свидетельством о государственной аккредитации, с общеобразовательными программами и другими документами, регламентирующими организацию и осуществление образовательной деятельности, права и обязанности обучающихся;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согласие родителя(ей) (законного(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представителя(ей) ребенка или поступающего на обработку персональных данных.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Федеральные нормативные </a:t>
            </a:r>
            <a:br>
              <a:rPr lang="ru-RU" sz="3200" b="1" dirty="0" smtClean="0"/>
            </a:br>
            <a:r>
              <a:rPr lang="ru-RU" sz="3200" b="1" dirty="0" smtClean="0"/>
              <a:t>правовые документы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Федеральный закон от 29 декабря 2012 г. № 273-ФЗ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Об образовании в Российской Федерации»</a:t>
            </a:r>
          </a:p>
          <a:p>
            <a:pPr algn="just"/>
            <a:r>
              <a:rPr lang="ru-RU" dirty="0"/>
              <a:t>Федеральный закон от 27 июля 2006 г. № 152-ФЗ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О персональных данных»</a:t>
            </a:r>
          </a:p>
          <a:p>
            <a:pPr algn="just"/>
            <a:r>
              <a:rPr lang="ru-RU" dirty="0"/>
              <a:t>Федеральный закон от 25 июля 2002 г. № 115-ФЗ «О правовом положении иностранных граждан в Российской Федерации»</a:t>
            </a:r>
          </a:p>
          <a:p>
            <a:pPr algn="just"/>
            <a:r>
              <a:rPr lang="ru-RU" dirty="0" smtClean="0"/>
              <a:t>Постановление </a:t>
            </a:r>
            <a:r>
              <a:rPr lang="ru-RU" dirty="0"/>
              <a:t>Правительства Российской Федерации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 </a:t>
            </a:r>
            <a:r>
              <a:rPr lang="ru-RU" dirty="0"/>
              <a:t>10.07.2013 № </a:t>
            </a:r>
            <a:r>
              <a:rPr lang="ru-RU" dirty="0" smtClean="0"/>
              <a:t>582 «Об </a:t>
            </a:r>
            <a:r>
              <a:rPr lang="ru-RU" dirty="0"/>
              <a:t>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63769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9E5427-4DB1-41FF-B6C1-094D5B51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82" y="321196"/>
            <a:ext cx="8929718" cy="5405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предъявляемые родителями (законными представителями)</a:t>
            </a: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0377285"/>
              </p:ext>
            </p:extLst>
          </p:nvPr>
        </p:nvGraphicFramePr>
        <p:xfrm>
          <a:off x="142844" y="1000108"/>
          <a:ext cx="8858312" cy="5631264"/>
        </p:xfrm>
        <a:graphic>
          <a:graphicData uri="http://schemas.openxmlformats.org/drawingml/2006/table">
            <a:tbl>
              <a:tblPr firstRow="1" firstCol="1" bandRow="1"/>
              <a:tblGrid>
                <a:gridCol w="6667352">
                  <a:extLst>
                    <a:ext uri="{9D8B030D-6E8A-4147-A177-3AD203B41FA5}">
                      <a16:colId xmlns:a16="http://schemas.microsoft.com/office/drawing/2014/main" xmlns="" val="2479040243"/>
                    </a:ext>
                  </a:extLst>
                </a:gridCol>
                <a:gridCol w="2190960">
                  <a:extLst>
                    <a:ext uri="{9D8B030D-6E8A-4147-A177-3AD203B41FA5}">
                      <a16:colId xmlns:a16="http://schemas.microsoft.com/office/drawing/2014/main" xmlns="" val="126897837"/>
                    </a:ext>
                  </a:extLst>
                </a:gridCol>
              </a:tblGrid>
              <a:tr h="366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документа, удостоверяющего личность родителя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законного представителя)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посещении общеобразовательной организации и (или) очном взаимодействии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уполномоченными должностными лицами общеобразовательной организации родители (законные) представители ребенка предъявляют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оригиналы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данных документов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0461552"/>
                  </a:ext>
                </a:extLst>
              </a:tr>
              <a:tr h="366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свидетельства о рождении ребенка или документа, подтверждающего родство заявителя.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3705303"/>
                  </a:ext>
                </a:extLst>
              </a:tr>
              <a:tr h="12810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свидетельства о рождении полнородных и </a:t>
                      </a: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неполнородных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брата и (или) сестры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(в случае использования права преимущественного приема на обучение по образовательным программам начального общего образования ребенка в государственную или муниципальную образовательную организацию, в которой обучаются его полнородные 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неполнородные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брат и (или) сестра);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1813131"/>
                  </a:ext>
                </a:extLst>
              </a:tr>
              <a:tr h="366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документа, подтверждающего установление опеки или попечительства 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(при необходимости).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0419536"/>
                  </a:ext>
                </a:extLst>
              </a:tr>
              <a:tr h="91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документа о регистрации ребенка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жительства или по месту пребывания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закрепленной территории или справку о приеме документов для оформления регистрации по месту жительства (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приема на обучение ребенка, проживающего на закрепленной территории)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4759374"/>
                  </a:ext>
                </a:extLst>
              </a:tr>
              <a:tr h="5490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документов, подтверждающих право первоочередного приема на обучение по основным общеобразовательным программам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8536919"/>
                  </a:ext>
                </a:extLst>
              </a:tr>
              <a:tr h="366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заключения психолого-медико-педагогической комиссии 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(при наличии)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40" marR="48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4528666"/>
                  </a:ext>
                </a:extLst>
              </a:tr>
              <a:tr h="91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Документ, подтверждающий родство заявителя (или законность представления прав ребенка), и документ, подтверждающий право ребенка на пребывание в Российской Федерации 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(если родитель или законный представитель ребенка является иностранным гражданином или лицом без гражданства)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40" marR="48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8308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06626262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096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еречень документов для поступления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(п.26 Порядка)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25780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(законного представителя) ребенка или поступающего;</a:t>
            </a:r>
          </a:p>
          <a:p>
            <a:pPr algn="just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копию свидетельства о рождении ребенка или документа, подтверждающего родство заявителя;</a:t>
            </a:r>
          </a:p>
          <a:p>
            <a:pPr algn="just"/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копию свидетельства о рождении полнородных и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неполнородных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брата и (или) сестры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(в случае использования права преимущественного приема на обучение по образовательным программам начального общего образования ребенка в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организацию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в которой обучаются его полнородные и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неполнородные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брат и (или) сестра);</a:t>
            </a:r>
          </a:p>
          <a:p>
            <a:pPr algn="just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копию документа, подтверждающего установление опеки или попечительства (при необходимости);</a:t>
            </a:r>
          </a:p>
          <a:p>
            <a:pPr algn="just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копию 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территории);</a:t>
            </a:r>
          </a:p>
          <a:p>
            <a:pPr algn="just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копии документов, подтверждающих право внеочередного, первоочередного приема на обучение по основным общеобразовательным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программам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копию заключения психолого-медико-педагогической комиссии (при наличии).</a:t>
            </a:r>
          </a:p>
          <a:p>
            <a:pPr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Родители (законные представители) ребенка, являющегося иностранными гражданами или лицами без гражданства, дополнительно предъявляют документ, подтверждающий родство заявителя (или законность представления прав ребенка), и документ, подтверждающий право заявителя на пребывание в Российской Федерации</a:t>
            </a:r>
          </a:p>
          <a:p>
            <a:pPr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Разрешение учредителя образовательной организации на обучение ребенка в более раннем или более позднем возрасте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2832488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приемной кампании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Порядку приема (пункт 17) прием заявлений о приеме на обучение в первый класс для детей, имеющих право внеочередного, первоочередного и право преимущественного приема в соответствии с пунктами 9, 10 и 12, а также проживающих на закрепленной территории, начинается не позднее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апреля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завершается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 июня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текущего года.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Распорядительный акт общеобразовательной организации о приеме на обучение в первый класс указанных категорий детей издается в течение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рабочих дней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завершения приема заявлений о приеме на обучение, т.е. после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 июня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текущего года.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детей, не проживающих на закрепленной территории, прием заявлений о приеме на обучение в первый класс начинается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июля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момента заполнения свободных мест, но не позднее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сентября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текущего года.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Ответственные лица за прием и зачисление в образовательную организацию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Старостина Светлана Юрьевна, директор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8(8332) 22-32-05 (добавочный 201)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Мальщукова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Елена Юрьевна, заместитель директора по УВР (организационные вопросы)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8(8332)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22-32-05 (добавочный 206)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Портнова Ольга Владимировна, делопроизводитель (оператор)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8(8332) 22-32-05 (добавочный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Елсуков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Петр Николаевич, инженер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ехническое сопровождение)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Часы приема</a:t>
            </a:r>
            <a:r>
              <a:rPr lang="ru-RU" sz="2800" b="1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Пн. 09.00 - 12.00, 12.00-13.00 обед, 13.00-16.00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Вт. 09.00 - 12.00, 12.00-13.00 обед, 13.00-16.00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Ср. 09.00 - 12.00, 12.00-13.00 обед, 13.00-16.00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Чт. 09.00 - 12.00, 12.00-13.00 обед, 13.00-16.00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Пт. 09.00 - 12.00, 12.00-13.00 обед, 13.00-15.00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Телефоны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горячей линии по вопросам подачи заявлений в электронном виде в 1 класс: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8-922-949-99-54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8-922-948-50-12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Федеральные нормативные </a:t>
            </a:r>
            <a:br>
              <a:rPr lang="ru-RU" sz="3200" b="1" dirty="0">
                <a:solidFill>
                  <a:prstClr val="black"/>
                </a:solidFill>
              </a:rPr>
            </a:br>
            <a:r>
              <a:rPr lang="ru-RU" sz="3200" b="1" dirty="0">
                <a:solidFill>
                  <a:prstClr val="black"/>
                </a:solidFill>
              </a:rPr>
              <a:t>правовые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Приказ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Минобрнауки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России от 02.09.2020 № 458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«Об утверждении Порядка приёма на обучение по образовательным программам начального общего, основного общего и среднего общего образования»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30.08.2022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784 </a:t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приема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обучение по образовательным программам начального общего, основного общего и среднего общего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образования», утвержденным на приказ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 сентября 2020г. №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458»</a:t>
            </a: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просвещения от 23.01.2023 № 47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начального общего, основного общего и среднего общего образования», утвержденным на приказ Министерства просвещения Российской Федерации от 2 сентября 2020г. №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458»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200" dirty="0" smtClean="0"/>
          </a:p>
          <a:p>
            <a:pPr lvl="0" algn="just"/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8288756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Региональные, муниципальные документы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1428736"/>
            <a:ext cx="8568952" cy="381642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Закон Кировской области   от 14.10.2013     № 320-ЗО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«Об образовании в Кировской области»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Письмо МОКО от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27.02.2023 №1070-42-03-05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«Об организации приемной кампании в 1 класс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году»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 города Кирова от 02.03.2023 № 711-п «О закреплении муниципальных общеобразовательных организаций города Кирова за территориями муниципального образования «Город Киров» в 2023 году»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197497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Право преимущественного приема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 </a:t>
            </a:r>
            <a:r>
              <a:rPr lang="ru-RU" sz="3100" b="1" dirty="0"/>
              <a:t>в общеобразовательную </a:t>
            </a:r>
            <a:r>
              <a:rPr lang="ru-RU" sz="3100" b="1" dirty="0" smtClean="0"/>
              <a:t>организацию </a:t>
            </a:r>
            <a:r>
              <a:rPr lang="ru-RU" sz="2400" b="1" dirty="0" smtClean="0"/>
              <a:t>(п. 12 Порядка)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«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ребенок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в том числе усыновленный (удочеренный) или находящийся под опекой или попечительством в семье, включая приемную либо патронатную семью, имеет право преимущественного приема на обучение по основным общеобразовательным программам в государственную или муниципальную образовательную организацию, в которой обучаются его брат или сестра (полнородные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неполнородные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ребенка.</a:t>
            </a:r>
            <a:r>
              <a:rPr lang="ru-RU" b="1" dirty="0" smtClean="0"/>
              <a:t> </a:t>
            </a:r>
          </a:p>
          <a:p>
            <a:pPr marL="0" indent="0" algn="just">
              <a:buNone/>
            </a:pPr>
            <a:r>
              <a:rPr lang="ru-RU" i="1" dirty="0" smtClean="0"/>
              <a:t>	Подтверждающий документ – свидетельство о рождении, договор о патронатной семье, об опекунской семье, усыновлении/удочерении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dirty="0"/>
              <a:t>Первоочередное </a:t>
            </a:r>
            <a:r>
              <a:rPr lang="ru-RU" sz="3200" b="1" dirty="0" smtClean="0"/>
              <a:t>право </a:t>
            </a:r>
            <a:r>
              <a:rPr lang="ru-RU" sz="2400" b="1" dirty="0"/>
              <a:t>(п.10 Порядка)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77568387"/>
              </p:ext>
            </p:extLst>
          </p:nvPr>
        </p:nvGraphicFramePr>
        <p:xfrm>
          <a:off x="428596" y="785794"/>
          <a:ext cx="8229600" cy="5866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31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935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Федеральное законодательство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977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Сотрудники, имеющие специальные звания и проходящие службу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 полиции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от 07.02.2011 № 3-ФЗ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«О полиции» (ч.6 ст. 46)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Возможные документы, подтверждающие наличие права: служебное удостоверение или справка о прохождении службы. </a:t>
                      </a:r>
                    </a:p>
                    <a:p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(Справка о прохождении службы должна быть выдана по месту службы не ранее чем за один месяц до даты ее представления)</a:t>
                      </a:r>
                    </a:p>
                    <a:p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898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Сотрудники, имеющие специальные звания и проходящие службу в: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учреждениях и органах уголовно-исполнительной системы;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органах принудительного исполнения Российской Федерации </a:t>
                      </a:r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(прим.: ранее - служба судебных приставов);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федеральной противопожарной службе Государственной противопожарной службы;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таможенных органах Российской Федерации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 войсках национальной гвардии Российской Федерации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от 30.12.2012 № 283-ФЗ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«О социальных гарантиях сотрудникам некоторых федеральных органов исполнительной власти и внесении изменений в отдельные законодательные акты Российской Федерации» (ч. 14 ст. 3)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Первоочередное право </a:t>
            </a:r>
            <a:r>
              <a:rPr lang="ru-RU" sz="2400" b="1" dirty="0" smtClean="0"/>
              <a:t>(п.10 Порядка)</a:t>
            </a:r>
            <a:endParaRPr lang="ru-RU" sz="24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70187919"/>
              </p:ext>
            </p:extLst>
          </p:nvPr>
        </p:nvGraphicFramePr>
        <p:xfrm>
          <a:off x="428596" y="1214422"/>
          <a:ext cx="8229600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7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45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432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6552"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Право на первоочередное предоставление места ребенку в общеобразовательных организациях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Федеральное законодательство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Военнослужащие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(проходящие военную службу в Вооруженных Силах Российской Федерации по призыву или контракту)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27.05.1998 № 76-ФЗ </a:t>
                      </a: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«О статусе военнослужащих» (ст. 19)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Возможные документы, подтверждающие наличие права: справка о прохождении военной службы (Справка о прохождении службы должна быть выдана Военным комиссариатом или по месту службы не ранее чем за один месяц до даты ее представления)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Первоочередное право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86161243"/>
              </p:ext>
            </p:extLst>
          </p:nvPr>
        </p:nvGraphicFramePr>
        <p:xfrm>
          <a:off x="179513" y="571480"/>
          <a:ext cx="8856982" cy="6160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0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774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929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Региональное законодательство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865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едицинские 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работники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областных государственных медицинских организаций, оказывающих (участвующих в оказании) первичную медико-санитарную помощь, скорую, в том числе скорую специализированную, медицинскую помощь;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педагогические работники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областных государственных и муниципальных образовательных организаций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Закон Кировской области от 14.10.2013 № 320-ЗО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«Об образовании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в Кировской области»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(ст. 11)</a:t>
                      </a:r>
                      <a:endParaRPr lang="ru-RU" sz="11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Возможные документы</a:t>
                      </a: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, подтверждающие наличие права: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50" b="1" u="sng" dirty="0">
                          <a:latin typeface="Times New Roman" pitchFamily="18" charset="0"/>
                          <a:cs typeface="Times New Roman" pitchFamily="18" charset="0"/>
                        </a:rPr>
                        <a:t>для медицинских работников</a:t>
                      </a:r>
                      <a:r>
                        <a:rPr lang="ru-RU" sz="115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‒ справка с места работы, которая должна содержать следующие сведения: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полное наименование областной государственной медицинской организации,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реквизиты лицензии на осуществление медицинской деятельности с указанием осуществляемого вида лицензируемой деятельности (оказание первичной доврачебной медико-санитарной помощи, первичной врачебной медико-санитарной помощи, первичной специализированной медико-санитарной помощи, скорой, в том числе скорой специализированной, медицинской помощи),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фамилия, имя, отчество медицинского работника,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занимаемой должности работника (с указанием реквизитов распорядительного акта о назначении на должность),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вид деятельности, которую осуществляет медицинский работник в рамках выполнения своих должностных обязанностей (оказание первичной доврачебной медико-санитарной помощи, первичной врачебной медико-санитарной помощи, первичной специализированной медико-санитарной помощи, скорой, в том числе скорой специализированной, медицинской помощи);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u="sng" dirty="0">
                          <a:latin typeface="Times New Roman" pitchFamily="18" charset="0"/>
                          <a:cs typeface="Times New Roman" pitchFamily="18" charset="0"/>
                        </a:rPr>
                        <a:t>для педагогических работников</a:t>
                      </a:r>
                      <a:r>
                        <a:rPr lang="ru-RU" sz="115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‒ справка с места работы, которая должна содержать следующие сведения: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полное наименование областной государственной или муниципальной образовательной организации, 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реквизиты лицензии на осуществление образовательной деятельности,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занимаемой должности педагогического работника (с указанием реквизитов распорядительного акта о назначении на должность).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50" dirty="0">
                          <a:latin typeface="Times New Roman" pitchFamily="18" charset="0"/>
                          <a:cs typeface="Times New Roman" pitchFamily="18" charset="0"/>
                        </a:rPr>
                        <a:t>(Справка должна быть выданы по месту работы не ранее чем за один месяц до даты ее представления).</a:t>
                      </a:r>
                      <a:endParaRPr lang="ru-RU" sz="11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Очередность приема детей в образовательную организацию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Дети, имеющие право на внеочередной порядок предоставления мест,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Дети, имеющие право на первоочередной порядок предоставления мест,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Дети, имеющие право преимущественного приема,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4.Дети, проживающие на территории, за которой закреплена образовательная организация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5.Дети, не проживающие на территории, за которой закреплена образовательная организация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</TotalTime>
  <Words>1851</Words>
  <Application>Microsoft Office PowerPoint</Application>
  <PresentationFormat>Экран (4:3)</PresentationFormat>
  <Paragraphs>188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  Организация приемной кампании  в муниципальном бюджетном  общеобразовательном учреждении  «Средняя общеобразовательная школа с углубленным изучением отдельных предметов №32»  города Кирова  в 2023  году     Киров, 2023 </vt:lpstr>
      <vt:lpstr>Федеральные нормативные  правовые документы</vt:lpstr>
      <vt:lpstr>Федеральные нормативные  правовые документы</vt:lpstr>
      <vt:lpstr>Региональные, муниципальные документы</vt:lpstr>
      <vt:lpstr>Право преимущественного приема   в общеобразовательную организацию (п. 12 Порядка)</vt:lpstr>
      <vt:lpstr>Первоочередное право (п.10 Порядка)</vt:lpstr>
      <vt:lpstr>Первоочередное право (п.10 Порядка)</vt:lpstr>
      <vt:lpstr>Первоочередное право</vt:lpstr>
      <vt:lpstr>Очередность приема детей в образовательную организацию</vt:lpstr>
      <vt:lpstr>Копии документов, подтверждающих право первоочередного приема на обучение </vt:lpstr>
      <vt:lpstr>Слайд 11</vt:lpstr>
      <vt:lpstr>Информация на информационном стенде и  на официальном сайте школы (п.16 Порядка) </vt:lpstr>
      <vt:lpstr>Сроки начала приема заявлений</vt:lpstr>
      <vt:lpstr>Очередность приема детей во вторую волну (прожиающих не на закрепленной территории)</vt:lpstr>
      <vt:lpstr>Документы на официальном сайте образовательной организации (п. 20 Порядка)</vt:lpstr>
      <vt:lpstr>Изменения в п.23</vt:lpstr>
      <vt:lpstr>Заявление от родителей  (законных представителей) (п. 24 Порядка)</vt:lpstr>
      <vt:lpstr>Слайд 18</vt:lpstr>
      <vt:lpstr>Слайд 19</vt:lpstr>
      <vt:lpstr>Документы, предъявляемые родителями (законными представителями)</vt:lpstr>
      <vt:lpstr>Перечень документов для поступления  (п.26 Порядка)</vt:lpstr>
      <vt:lpstr>Сроки приемной кампании</vt:lpstr>
      <vt:lpstr>Слайд 23</vt:lpstr>
      <vt:lpstr>Ответственные лица за прием и зачисление в образовательную организацию</vt:lpstr>
      <vt:lpstr>Часы приема: Пн. 09.00 - 12.00, 12.00-13.00 обед, 13.00-16.00 Вт. 09.00 - 12.00, 12.00-13.00 обед, 13.00-16.00 Ср. 09.00 - 12.00, 12.00-13.00 обед, 13.00-16.00 Чт. 09.00 - 12.00, 12.00-13.00 обед, 13.00-16.00 Пт. 09.00 - 12.00, 12.00-13.00 обед, 13.00-15.00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Zay</cp:lastModifiedBy>
  <cp:revision>162</cp:revision>
  <dcterms:created xsi:type="dcterms:W3CDTF">2017-12-20T21:31:59Z</dcterms:created>
  <dcterms:modified xsi:type="dcterms:W3CDTF">2023-03-15T14:30:12Z</dcterms:modified>
</cp:coreProperties>
</file>